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1" r:id="rId4"/>
    <p:sldId id="266" r:id="rId5"/>
    <p:sldId id="267" r:id="rId6"/>
    <p:sldId id="268" r:id="rId7"/>
    <p:sldId id="269" r:id="rId8"/>
    <p:sldId id="270" r:id="rId9"/>
    <p:sldId id="271" r:id="rId10"/>
    <p:sldId id="258" r:id="rId11"/>
    <p:sldId id="260" r:id="rId12"/>
    <p:sldId id="259" r:id="rId13"/>
    <p:sldId id="263" r:id="rId14"/>
    <p:sldId id="25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Bautista Libano" initials="JBL" lastIdx="2" clrIdx="0">
    <p:extLst>
      <p:ext uri="{19B8F6BF-5375-455C-9EA6-DF929625EA0E}">
        <p15:presenceInfo xmlns:p15="http://schemas.microsoft.com/office/powerpoint/2012/main" userId="S-1-5-21-2082866128-3703238242-759132838-15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6T12:45:05.999" idx="1">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03T15:01:03.269" idx="2">
    <p:pos x="10" y="10"/>
    <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10/3/2023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A0F72-9DBC-4634-ACCA-ED8975AB559E}"/>
              </a:ext>
            </a:extLst>
          </p:cNvPr>
          <p:cNvSpPr>
            <a:spLocks noGrp="1"/>
          </p:cNvSpPr>
          <p:nvPr>
            <p:ph type="ctrTitle"/>
          </p:nvPr>
        </p:nvSpPr>
        <p:spPr>
          <a:xfrm>
            <a:off x="881856" y="685799"/>
            <a:ext cx="10428288" cy="1079500"/>
          </a:xfrm>
        </p:spPr>
        <p:txBody>
          <a:bodyPr>
            <a:noAutofit/>
          </a:bodyPr>
          <a:lstStyle/>
          <a:p>
            <a:pPr algn="ctr"/>
            <a:r>
              <a:rPr lang="es-419" sz="5400" dirty="0">
                <a:latin typeface="Arial" panose="020B0604020202020204" pitchFamily="34" charset="0"/>
                <a:cs typeface="Arial" panose="020B0604020202020204" pitchFamily="34" charset="0"/>
              </a:rPr>
              <a:t>Política criminal </a:t>
            </a:r>
            <a:endParaRPr lang="es-ES" sz="54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B1AE7B3D-9370-4C87-83DF-B9AAAAC066D5}"/>
              </a:ext>
            </a:extLst>
          </p:cNvPr>
          <p:cNvPicPr>
            <a:picLocks noChangeAspect="1"/>
          </p:cNvPicPr>
          <p:nvPr/>
        </p:nvPicPr>
        <p:blipFill>
          <a:blip r:embed="rId2"/>
          <a:stretch>
            <a:fillRect/>
          </a:stretch>
        </p:blipFill>
        <p:spPr>
          <a:xfrm>
            <a:off x="2076450" y="2410588"/>
            <a:ext cx="8039100" cy="3456813"/>
          </a:xfrm>
          <a:prstGeom prst="rect">
            <a:avLst/>
          </a:prstGeom>
        </p:spPr>
      </p:pic>
    </p:spTree>
    <p:extLst>
      <p:ext uri="{BB962C8B-B14F-4D97-AF65-F5344CB8AC3E}">
        <p14:creationId xmlns:p14="http://schemas.microsoft.com/office/powerpoint/2010/main" val="227813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64A01919-4DCA-4703-8B6D-7CEDACE0657C}"/>
              </a:ext>
            </a:extLst>
          </p:cNvPr>
          <p:cNvPicPr>
            <a:picLocks noGrp="1" noChangeAspect="1"/>
          </p:cNvPicPr>
          <p:nvPr>
            <p:ph idx="1"/>
          </p:nvPr>
        </p:nvPicPr>
        <p:blipFill>
          <a:blip r:embed="rId2"/>
          <a:stretch>
            <a:fillRect/>
          </a:stretch>
        </p:blipFill>
        <p:spPr>
          <a:xfrm>
            <a:off x="2045311" y="517323"/>
            <a:ext cx="7895004" cy="1853345"/>
          </a:xfrm>
          <a:prstGeom prst="rect">
            <a:avLst/>
          </a:prstGeom>
        </p:spPr>
      </p:pic>
      <p:pic>
        <p:nvPicPr>
          <p:cNvPr id="6" name="Picture 3">
            <a:extLst>
              <a:ext uri="{FF2B5EF4-FFF2-40B4-BE49-F238E27FC236}">
                <a16:creationId xmlns:a16="http://schemas.microsoft.com/office/drawing/2014/main" id="{46ADA8CB-5D42-49C7-A72B-10D5B0D75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01" y="2569330"/>
            <a:ext cx="2955419" cy="150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D310872B-5A65-451A-95B3-5DC4CE55B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684" y="2569330"/>
            <a:ext cx="2736304" cy="185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2502313B-538A-442D-8045-823E6BE96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090" y="2370668"/>
            <a:ext cx="4267820" cy="347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n 8">
            <a:extLst>
              <a:ext uri="{FF2B5EF4-FFF2-40B4-BE49-F238E27FC236}">
                <a16:creationId xmlns:a16="http://schemas.microsoft.com/office/drawing/2014/main" id="{C24C8647-15A0-4792-9F60-2EF565367125}"/>
              </a:ext>
            </a:extLst>
          </p:cNvPr>
          <p:cNvPicPr>
            <a:picLocks noChangeAspect="1"/>
          </p:cNvPicPr>
          <p:nvPr/>
        </p:nvPicPr>
        <p:blipFill>
          <a:blip r:embed="rId6"/>
          <a:stretch>
            <a:fillRect/>
          </a:stretch>
        </p:blipFill>
        <p:spPr>
          <a:xfrm>
            <a:off x="8985791" y="4621336"/>
            <a:ext cx="2438090" cy="1828568"/>
          </a:xfrm>
          <a:prstGeom prst="rect">
            <a:avLst/>
          </a:prstGeom>
        </p:spPr>
      </p:pic>
      <p:pic>
        <p:nvPicPr>
          <p:cNvPr id="10" name="Imagen 9">
            <a:extLst>
              <a:ext uri="{FF2B5EF4-FFF2-40B4-BE49-F238E27FC236}">
                <a16:creationId xmlns:a16="http://schemas.microsoft.com/office/drawing/2014/main" id="{D2F327D5-59AB-4EED-BC0E-6A7692455D84}"/>
              </a:ext>
            </a:extLst>
          </p:cNvPr>
          <p:cNvPicPr>
            <a:picLocks noChangeAspect="1"/>
          </p:cNvPicPr>
          <p:nvPr/>
        </p:nvPicPr>
        <p:blipFill>
          <a:blip r:embed="rId7"/>
          <a:stretch>
            <a:fillRect/>
          </a:stretch>
        </p:blipFill>
        <p:spPr>
          <a:xfrm>
            <a:off x="1483887" y="4340427"/>
            <a:ext cx="1400175" cy="2000250"/>
          </a:xfrm>
          <a:prstGeom prst="rect">
            <a:avLst/>
          </a:prstGeom>
        </p:spPr>
      </p:pic>
    </p:spTree>
    <p:extLst>
      <p:ext uri="{BB962C8B-B14F-4D97-AF65-F5344CB8AC3E}">
        <p14:creationId xmlns:p14="http://schemas.microsoft.com/office/powerpoint/2010/main" val="165672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1A139-3226-4F6E-B426-69EBB1887349}"/>
              </a:ext>
            </a:extLst>
          </p:cNvPr>
          <p:cNvSpPr>
            <a:spLocks noGrp="1"/>
          </p:cNvSpPr>
          <p:nvPr>
            <p:ph type="title"/>
          </p:nvPr>
        </p:nvSpPr>
        <p:spPr>
          <a:xfrm>
            <a:off x="1079500" y="300567"/>
            <a:ext cx="9480550" cy="448734"/>
          </a:xfrm>
        </p:spPr>
        <p:txBody>
          <a:bodyPr>
            <a:normAutofit fontScale="90000"/>
          </a:bodyPr>
          <a:lstStyle/>
          <a:p>
            <a:pPr algn="ctr"/>
            <a:r>
              <a:rPr lang="es-419" dirty="0">
                <a:solidFill>
                  <a:srgbClr val="FF0000"/>
                </a:solidFill>
              </a:rPr>
              <a:t>          Escuelas criminológicas </a:t>
            </a:r>
            <a:endParaRPr lang="es-ES" dirty="0">
              <a:solidFill>
                <a:srgbClr val="FF0000"/>
              </a:solidFill>
            </a:endParaRPr>
          </a:p>
        </p:txBody>
      </p:sp>
      <p:graphicFrame>
        <p:nvGraphicFramePr>
          <p:cNvPr id="5" name="Tabla 4">
            <a:extLst>
              <a:ext uri="{FF2B5EF4-FFF2-40B4-BE49-F238E27FC236}">
                <a16:creationId xmlns:a16="http://schemas.microsoft.com/office/drawing/2014/main" id="{DABB7A83-F84A-442D-824E-D20FC7795F74}"/>
              </a:ext>
            </a:extLst>
          </p:cNvPr>
          <p:cNvGraphicFramePr>
            <a:graphicFrameLocks noGrp="1"/>
          </p:cNvGraphicFramePr>
          <p:nvPr>
            <p:extLst>
              <p:ext uri="{D42A27DB-BD31-4B8C-83A1-F6EECF244321}">
                <p14:modId xmlns:p14="http://schemas.microsoft.com/office/powerpoint/2010/main" val="1817581864"/>
              </p:ext>
            </p:extLst>
          </p:nvPr>
        </p:nvGraphicFramePr>
        <p:xfrm>
          <a:off x="666750" y="1333501"/>
          <a:ext cx="10655300" cy="4708845"/>
        </p:xfrm>
        <a:graphic>
          <a:graphicData uri="http://schemas.openxmlformats.org/drawingml/2006/table">
            <a:tbl>
              <a:tblPr firstRow="1" firstCol="1" bandRow="1"/>
              <a:tblGrid>
                <a:gridCol w="5552613">
                  <a:extLst>
                    <a:ext uri="{9D8B030D-6E8A-4147-A177-3AD203B41FA5}">
                      <a16:colId xmlns:a16="http://schemas.microsoft.com/office/drawing/2014/main" val="1873339761"/>
                    </a:ext>
                  </a:extLst>
                </a:gridCol>
                <a:gridCol w="5102687">
                  <a:extLst>
                    <a:ext uri="{9D8B030D-6E8A-4147-A177-3AD203B41FA5}">
                      <a16:colId xmlns:a16="http://schemas.microsoft.com/office/drawing/2014/main" val="1711165771"/>
                    </a:ext>
                  </a:extLst>
                </a:gridCol>
              </a:tblGrid>
              <a:tr h="736599">
                <a:tc>
                  <a:txBody>
                    <a:bodyPr/>
                    <a:lstStyle/>
                    <a:p>
                      <a:pPr algn="ctr">
                        <a:lnSpc>
                          <a:spcPct val="115000"/>
                        </a:lnSpc>
                        <a:spcAft>
                          <a:spcPts val="0"/>
                        </a:spcAft>
                      </a:pPr>
                      <a:r>
                        <a:rPr lang="es-E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ESCUELAS </a:t>
                      </a:r>
                      <a:r>
                        <a:rPr lang="es-ES" sz="1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r>
                        <a:rPr lang="es-E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CUESTIONADORAS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ESCUELAS CUESTIONADORAS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433347759"/>
                  </a:ext>
                </a:extLst>
              </a:tr>
              <a:tr h="989817">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Contractualista o Clásica (Kant, Hegel, Marat, etc.)</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Teoría crítica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2090696493"/>
                  </a:ext>
                </a:extLst>
              </a:tr>
              <a:tr h="498153">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Positivismo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Minimalismo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2087177394"/>
                  </a:ext>
                </a:extLst>
              </a:tr>
              <a:tr h="498153">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Antropologia crimininal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Abolicionismo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3792337260"/>
                  </a:ext>
                </a:extLst>
              </a:tr>
              <a:tr h="498153">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Teoria de la prevencion especial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Latinoamericana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3750168427"/>
                  </a:ext>
                </a:extLst>
              </a:tr>
              <a:tr h="989817">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Sociológicas (Marx, Durkheim, Merton, Escuela de Chicago, etc.)</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Feminista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491044909"/>
                  </a:ext>
                </a:extLst>
              </a:tr>
              <a:tr h="498153">
                <a:tc>
                  <a:txBody>
                    <a:bodyPr/>
                    <a:lstStyle/>
                    <a:p>
                      <a:pPr algn="ctr">
                        <a:lnSpc>
                          <a:spcPct val="115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¿LABELLING APROACH?</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Otras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3582326606"/>
                  </a:ext>
                </a:extLst>
              </a:tr>
            </a:tbl>
          </a:graphicData>
        </a:graphic>
      </p:graphicFrame>
    </p:spTree>
    <p:extLst>
      <p:ext uri="{BB962C8B-B14F-4D97-AF65-F5344CB8AC3E}">
        <p14:creationId xmlns:p14="http://schemas.microsoft.com/office/powerpoint/2010/main" val="266357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18DDB2-0CE2-450C-BA6E-EB7F7A030E17}"/>
              </a:ext>
            </a:extLst>
          </p:cNvPr>
          <p:cNvSpPr>
            <a:spLocks noGrp="1"/>
          </p:cNvSpPr>
          <p:nvPr>
            <p:ph idx="1"/>
          </p:nvPr>
        </p:nvSpPr>
        <p:spPr>
          <a:xfrm>
            <a:off x="405606" y="241301"/>
            <a:ext cx="11380788" cy="698499"/>
          </a:xfrm>
        </p:spPr>
        <p:txBody>
          <a:bodyPr>
            <a:normAutofit/>
          </a:bodyPr>
          <a:lstStyle/>
          <a:p>
            <a:pPr algn="ctr"/>
            <a:r>
              <a:rPr lang="es-419" sz="2800" b="1" dirty="0">
                <a:solidFill>
                  <a:srgbClr val="FF0000"/>
                </a:solidFill>
                <a:latin typeface="Arial" panose="020B0604020202020204" pitchFamily="34" charset="0"/>
                <a:cs typeface="Arial" panose="020B0604020202020204" pitchFamily="34" charset="0"/>
              </a:rPr>
              <a:t>Derecho a la seguridad vs Seguridad en los Derechos </a:t>
            </a:r>
            <a:endParaRPr lang="es-ES" sz="2800" b="1" dirty="0">
              <a:solidFill>
                <a:srgbClr val="FF0000"/>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E81890D-3DBC-483C-99E5-D82899493546}"/>
              </a:ext>
            </a:extLst>
          </p:cNvPr>
          <p:cNvPicPr>
            <a:picLocks noChangeAspect="1"/>
          </p:cNvPicPr>
          <p:nvPr/>
        </p:nvPicPr>
        <p:blipFill>
          <a:blip r:embed="rId2"/>
          <a:stretch>
            <a:fillRect/>
          </a:stretch>
        </p:blipFill>
        <p:spPr>
          <a:xfrm>
            <a:off x="2482850" y="234951"/>
            <a:ext cx="7226300" cy="6323267"/>
          </a:xfrm>
          <a:prstGeom prst="rect">
            <a:avLst/>
          </a:prstGeom>
        </p:spPr>
      </p:pic>
    </p:spTree>
    <p:extLst>
      <p:ext uri="{BB962C8B-B14F-4D97-AF65-F5344CB8AC3E}">
        <p14:creationId xmlns:p14="http://schemas.microsoft.com/office/powerpoint/2010/main" val="278058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94CC7D8-8002-44F7-A1F7-2CD0C9E0BA90}"/>
              </a:ext>
            </a:extLst>
          </p:cNvPr>
          <p:cNvPicPr>
            <a:picLocks noChangeAspect="1"/>
          </p:cNvPicPr>
          <p:nvPr/>
        </p:nvPicPr>
        <p:blipFill>
          <a:blip r:embed="rId2"/>
          <a:stretch>
            <a:fillRect/>
          </a:stretch>
        </p:blipFill>
        <p:spPr>
          <a:xfrm>
            <a:off x="2929696" y="465450"/>
            <a:ext cx="6332607" cy="6227450"/>
          </a:xfrm>
          <a:prstGeom prst="rect">
            <a:avLst/>
          </a:prstGeom>
        </p:spPr>
      </p:pic>
    </p:spTree>
    <p:extLst>
      <p:ext uri="{BB962C8B-B14F-4D97-AF65-F5344CB8AC3E}">
        <p14:creationId xmlns:p14="http://schemas.microsoft.com/office/powerpoint/2010/main" val="170795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E7B57A7-F9B2-49EC-A991-F6689E1495CF}"/>
              </a:ext>
            </a:extLst>
          </p:cNvPr>
          <p:cNvGraphicFramePr>
            <a:graphicFrameLocks noGrp="1"/>
          </p:cNvGraphicFramePr>
          <p:nvPr>
            <p:ph idx="1"/>
            <p:extLst>
              <p:ext uri="{D42A27DB-BD31-4B8C-83A1-F6EECF244321}">
                <p14:modId xmlns:p14="http://schemas.microsoft.com/office/powerpoint/2010/main" val="2793942360"/>
              </p:ext>
            </p:extLst>
          </p:nvPr>
        </p:nvGraphicFramePr>
        <p:xfrm>
          <a:off x="2283775" y="584359"/>
          <a:ext cx="2961322" cy="5674297"/>
        </p:xfrm>
        <a:graphic>
          <a:graphicData uri="http://schemas.openxmlformats.org/drawingml/2006/table">
            <a:tbl>
              <a:tblPr firstRow="1" firstCol="1" bandRow="1">
                <a:tableStyleId>{5C22544A-7EE6-4342-B048-85BDC9FD1C3A}</a:tableStyleId>
              </a:tblPr>
              <a:tblGrid>
                <a:gridCol w="2961322">
                  <a:extLst>
                    <a:ext uri="{9D8B030D-6E8A-4147-A177-3AD203B41FA5}">
                      <a16:colId xmlns:a16="http://schemas.microsoft.com/office/drawing/2014/main" val="1371797611"/>
                    </a:ext>
                  </a:extLst>
                </a:gridCol>
              </a:tblGrid>
              <a:tr h="202881">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Política Criminal</a:t>
                      </a:r>
                    </a:p>
                    <a:p>
                      <a:pPr algn="ctr">
                        <a:lnSpc>
                          <a:spcPts val="1575"/>
                        </a:lnSpc>
                        <a:spcAft>
                          <a:spcPts val="0"/>
                        </a:spcAft>
                      </a:pPr>
                      <a:endParaRPr lang="es-ES_tradnl" sz="1600" dirty="0">
                        <a:effectLst/>
                        <a:latin typeface="Arial" panose="020B0604020202020204" pitchFamily="34" charset="0"/>
                        <a:ea typeface="Calibri" panose="020F0502020204030204" pitchFamily="34" charset="0"/>
                        <a:cs typeface="Arial" panose="020B0604020202020204" pitchFamily="34" charset="0"/>
                      </a:endParaRPr>
                    </a:p>
                    <a:p>
                      <a:pPr algn="ctr">
                        <a:lnSpc>
                          <a:spcPts val="1575"/>
                        </a:lnSpc>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54459425"/>
                  </a:ext>
                </a:extLst>
              </a:tr>
              <a:tr h="908232">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creación y mantenimiento del sistema penal (moldeado y mantenido por ella)</a:t>
                      </a:r>
                    </a:p>
                    <a:p>
                      <a:pPr algn="ctr">
                        <a:lnSpc>
                          <a:spcPts val="1575"/>
                        </a:lnSpc>
                        <a:spcAft>
                          <a:spcPts val="0"/>
                        </a:spcAft>
                      </a:pPr>
                      <a:endParaRPr lang="es-ES_tradnl" sz="1600" dirty="0">
                        <a:effectLst/>
                        <a:latin typeface="Arial" panose="020B0604020202020204" pitchFamily="34" charset="0"/>
                        <a:ea typeface="Calibri" panose="020F0502020204030204" pitchFamily="34" charset="0"/>
                        <a:cs typeface="Arial" panose="020B0604020202020204" pitchFamily="34" charset="0"/>
                      </a:endParaRPr>
                    </a:p>
                    <a:p>
                      <a:pPr algn="ctr">
                        <a:lnSpc>
                          <a:spcPts val="1575"/>
                        </a:lnSpc>
                        <a:spcAft>
                          <a:spcPts val="0"/>
                        </a:spcAft>
                      </a:pPr>
                      <a:endParaRPr lang="es-ES_tradn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27886591"/>
                  </a:ext>
                </a:extLst>
              </a:tr>
              <a:tr h="641691">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Política Criminal </a:t>
                      </a:r>
                      <a:r>
                        <a:rPr lang="es-ES" sz="1600" dirty="0">
                          <a:effectLst/>
                          <a:latin typeface="Arial" panose="020B0604020202020204" pitchFamily="34" charset="0"/>
                          <a:cs typeface="Arial" panose="020B0604020202020204" pitchFamily="34" charset="0"/>
                        </a:rPr>
                        <a:t>= </a:t>
                      </a:r>
                      <a:r>
                        <a:rPr lang="es-ES_tradnl" sz="1600" dirty="0">
                          <a:effectLst/>
                          <a:latin typeface="Arial" panose="020B0604020202020204" pitchFamily="34" charset="0"/>
                          <a:cs typeface="Arial" panose="020B0604020202020204" pitchFamily="34" charset="0"/>
                        </a:rPr>
                        <a:t>deber ser” del Derecho penal (paradigma del “orden”)</a:t>
                      </a:r>
                    </a:p>
                    <a:p>
                      <a:pPr algn="ctr">
                        <a:lnSpc>
                          <a:spcPts val="1575"/>
                        </a:lnSpc>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5659995"/>
                  </a:ext>
                </a:extLst>
              </a:tr>
              <a:tr h="861096">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Arrastre de prejuicios, discursos confusos y poco rigurosos, tanto de políticos como de los sectores técnicos y académicos</a:t>
                      </a:r>
                    </a:p>
                    <a:p>
                      <a:pPr algn="ctr">
                        <a:lnSpc>
                          <a:spcPts val="1575"/>
                        </a:lnSpc>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8224656"/>
                  </a:ext>
                </a:extLst>
              </a:tr>
              <a:tr h="641691">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Modelo de instituciones fuertes (policía, servicios penitenciarios y fiscalías)</a:t>
                      </a:r>
                    </a:p>
                    <a:p>
                      <a:pPr algn="ctr">
                        <a:lnSpc>
                          <a:spcPts val="1575"/>
                        </a:lnSpc>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998317"/>
                  </a:ext>
                </a:extLst>
              </a:tr>
              <a:tr h="88741">
                <a:tc>
                  <a:txBody>
                    <a:bodyPr/>
                    <a:lstStyle/>
                    <a:p>
                      <a:pPr algn="ctr">
                        <a:lnSpc>
                          <a:spcPts val="1575"/>
                        </a:lnSpc>
                        <a:spcAft>
                          <a:spcPts val="0"/>
                        </a:spcAft>
                      </a:pPr>
                      <a:r>
                        <a:rPr lang="es-ES_tradnl"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968742"/>
                  </a:ext>
                </a:extLst>
              </a:tr>
            </a:tbl>
          </a:graphicData>
        </a:graphic>
      </p:graphicFrame>
      <p:graphicFrame>
        <p:nvGraphicFramePr>
          <p:cNvPr id="5" name="Tabla 4">
            <a:extLst>
              <a:ext uri="{FF2B5EF4-FFF2-40B4-BE49-F238E27FC236}">
                <a16:creationId xmlns:a16="http://schemas.microsoft.com/office/drawing/2014/main" id="{A2A34EB6-6016-41F5-A997-B6EE96C8FF70}"/>
              </a:ext>
            </a:extLst>
          </p:cNvPr>
          <p:cNvGraphicFramePr>
            <a:graphicFrameLocks noGrp="1"/>
          </p:cNvGraphicFramePr>
          <p:nvPr>
            <p:extLst>
              <p:ext uri="{D42A27DB-BD31-4B8C-83A1-F6EECF244321}">
                <p14:modId xmlns:p14="http://schemas.microsoft.com/office/powerpoint/2010/main" val="4015995234"/>
              </p:ext>
            </p:extLst>
          </p:nvPr>
        </p:nvGraphicFramePr>
        <p:xfrm>
          <a:off x="7163755" y="501109"/>
          <a:ext cx="2744470" cy="5840795"/>
        </p:xfrm>
        <a:graphic>
          <a:graphicData uri="http://schemas.openxmlformats.org/drawingml/2006/table">
            <a:tbl>
              <a:tblPr firstRow="1" firstCol="1" bandRow="1">
                <a:tableStyleId>{5C22544A-7EE6-4342-B048-85BDC9FD1C3A}</a:tableStyleId>
              </a:tblPr>
              <a:tblGrid>
                <a:gridCol w="2744470">
                  <a:extLst>
                    <a:ext uri="{9D8B030D-6E8A-4147-A177-3AD203B41FA5}">
                      <a16:colId xmlns:a16="http://schemas.microsoft.com/office/drawing/2014/main" val="509175362"/>
                    </a:ext>
                  </a:extLst>
                </a:gridCol>
              </a:tblGrid>
              <a:tr h="1019637">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Política de Gestión de la Conflictividad</a:t>
                      </a:r>
                    </a:p>
                    <a:p>
                      <a:pPr algn="ctr">
                        <a:lnSpc>
                          <a:spcPts val="1575"/>
                        </a:lnSpc>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74803201"/>
                  </a:ext>
                </a:extLst>
              </a:tr>
              <a:tr h="1075704">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Creación y mantenimiento del Sistema Institucional de Gestión de Conflictos</a:t>
                      </a:r>
                    </a:p>
                  </a:txBody>
                  <a:tcPr marL="68580" marR="68580" marT="0" marB="0"/>
                </a:tc>
                <a:extLst>
                  <a:ext uri="{0D108BD9-81ED-4DB2-BD59-A6C34878D82A}">
                    <a16:rowId xmlns:a16="http://schemas.microsoft.com/office/drawing/2014/main" val="1026999113"/>
                  </a:ext>
                </a:extLst>
              </a:tr>
              <a:tr h="1019637">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Sistema de Gestión de la Conflictividad</a:t>
                      </a:r>
                    </a:p>
                    <a:p>
                      <a:pPr algn="ctr">
                        <a:lnSpc>
                          <a:spcPts val="1575"/>
                        </a:lnSpc>
                        <a:spcAft>
                          <a:spcPts val="0"/>
                        </a:spcAft>
                      </a:pP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9814061"/>
                  </a:ext>
                </a:extLst>
              </a:tr>
              <a:tr h="1380663">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Nuevo enfoque del conflicto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435132"/>
                  </a:ext>
                </a:extLst>
              </a:tr>
              <a:tr h="1155860">
                <a:tc>
                  <a:txBody>
                    <a:bodyPr/>
                    <a:lstStyle/>
                    <a:p>
                      <a:pPr algn="ctr">
                        <a:lnSpc>
                          <a:spcPts val="1575"/>
                        </a:lnSpc>
                        <a:spcAft>
                          <a:spcPts val="0"/>
                        </a:spcAft>
                      </a:pPr>
                      <a:endParaRPr lang="es-ES_tradnl" sz="1600" dirty="0">
                        <a:effectLst/>
                        <a:latin typeface="Arial" panose="020B0604020202020204" pitchFamily="34" charset="0"/>
                        <a:cs typeface="Arial" panose="020B0604020202020204" pitchFamily="34" charset="0"/>
                      </a:endParaRPr>
                    </a:p>
                    <a:p>
                      <a:pPr algn="ctr">
                        <a:lnSpc>
                          <a:spcPts val="1575"/>
                        </a:lnSpc>
                        <a:spcAft>
                          <a:spcPts val="0"/>
                        </a:spcAft>
                      </a:pPr>
                      <a:r>
                        <a:rPr lang="es-ES_tradnl" sz="1600" dirty="0">
                          <a:effectLst/>
                          <a:latin typeface="Arial" panose="020B0604020202020204" pitchFamily="34" charset="0"/>
                          <a:cs typeface="Arial" panose="020B0604020202020204" pitchFamily="34" charset="0"/>
                        </a:rPr>
                        <a:t>Moldeado por varias fuerzas</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5344163"/>
                  </a:ext>
                </a:extLst>
              </a:tr>
              <a:tr h="76200">
                <a:tc>
                  <a:txBody>
                    <a:bodyPr/>
                    <a:lstStyle/>
                    <a:p>
                      <a:pPr algn="ctr">
                        <a:lnSpc>
                          <a:spcPts val="1575"/>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8027834"/>
                  </a:ext>
                </a:extLst>
              </a:tr>
            </a:tbl>
          </a:graphicData>
        </a:graphic>
      </p:graphicFrame>
    </p:spTree>
    <p:extLst>
      <p:ext uri="{BB962C8B-B14F-4D97-AF65-F5344CB8AC3E}">
        <p14:creationId xmlns:p14="http://schemas.microsoft.com/office/powerpoint/2010/main" val="61843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D4DD2-94D7-4547-AF97-B3B47DBF9BAA}"/>
              </a:ext>
            </a:extLst>
          </p:cNvPr>
          <p:cNvSpPr>
            <a:spLocks noGrp="1"/>
          </p:cNvSpPr>
          <p:nvPr>
            <p:ph type="title"/>
          </p:nvPr>
        </p:nvSpPr>
        <p:spPr>
          <a:xfrm>
            <a:off x="2051050" y="651933"/>
            <a:ext cx="8089900" cy="770468"/>
          </a:xfrm>
          <a:solidFill>
            <a:schemeClr val="accent5"/>
          </a:solidFill>
        </p:spPr>
        <p:txBody>
          <a:bodyPr/>
          <a:lstStyle/>
          <a:p>
            <a:pPr algn="ctr"/>
            <a:r>
              <a:rPr lang="es-419" dirty="0"/>
              <a:t>Epistemología y Política </a:t>
            </a:r>
            <a:endParaRPr lang="es-ES" dirty="0"/>
          </a:p>
        </p:txBody>
      </p:sp>
      <p:pic>
        <p:nvPicPr>
          <p:cNvPr id="5" name="Imagen 4">
            <a:extLst>
              <a:ext uri="{FF2B5EF4-FFF2-40B4-BE49-F238E27FC236}">
                <a16:creationId xmlns:a16="http://schemas.microsoft.com/office/drawing/2014/main" id="{DE35F141-D2EC-4995-A834-98C39F04F955}"/>
              </a:ext>
            </a:extLst>
          </p:cNvPr>
          <p:cNvPicPr>
            <a:picLocks noChangeAspect="1"/>
          </p:cNvPicPr>
          <p:nvPr/>
        </p:nvPicPr>
        <p:blipFill>
          <a:blip r:embed="rId2"/>
          <a:stretch>
            <a:fillRect/>
          </a:stretch>
        </p:blipFill>
        <p:spPr>
          <a:xfrm>
            <a:off x="7557099" y="2065199"/>
            <a:ext cx="3332041" cy="3009900"/>
          </a:xfrm>
          <a:prstGeom prst="rect">
            <a:avLst/>
          </a:prstGeom>
        </p:spPr>
      </p:pic>
      <p:pic>
        <p:nvPicPr>
          <p:cNvPr id="6" name="Imagen 5">
            <a:extLst>
              <a:ext uri="{FF2B5EF4-FFF2-40B4-BE49-F238E27FC236}">
                <a16:creationId xmlns:a16="http://schemas.microsoft.com/office/drawing/2014/main" id="{C7EB469A-9BBC-4A08-87B5-8A2F51A4ADE9}"/>
              </a:ext>
            </a:extLst>
          </p:cNvPr>
          <p:cNvPicPr>
            <a:picLocks noChangeAspect="1"/>
          </p:cNvPicPr>
          <p:nvPr/>
        </p:nvPicPr>
        <p:blipFill>
          <a:blip r:embed="rId3"/>
          <a:stretch>
            <a:fillRect/>
          </a:stretch>
        </p:blipFill>
        <p:spPr>
          <a:xfrm>
            <a:off x="1302860" y="2197100"/>
            <a:ext cx="4386740" cy="2746099"/>
          </a:xfrm>
          <a:prstGeom prst="rect">
            <a:avLst/>
          </a:prstGeom>
        </p:spPr>
      </p:pic>
      <p:sp>
        <p:nvSpPr>
          <p:cNvPr id="3" name="Rectángulo 2">
            <a:extLst>
              <a:ext uri="{FF2B5EF4-FFF2-40B4-BE49-F238E27FC236}">
                <a16:creationId xmlns:a16="http://schemas.microsoft.com/office/drawing/2014/main" id="{86B8EAF1-E957-4264-B5B9-DF485097471A}"/>
              </a:ext>
            </a:extLst>
          </p:cNvPr>
          <p:cNvSpPr/>
          <p:nvPr/>
        </p:nvSpPr>
        <p:spPr>
          <a:xfrm>
            <a:off x="1625867" y="5354500"/>
            <a:ext cx="8940268" cy="1754326"/>
          </a:xfrm>
          <a:prstGeom prst="rect">
            <a:avLst/>
          </a:prstGeom>
          <a:noFill/>
        </p:spPr>
        <p:txBody>
          <a:bodyPr wrap="none" lIns="91440" tIns="45720" rIns="91440" bIns="45720">
            <a:spAutoFit/>
          </a:bodyPr>
          <a:lstStyle/>
          <a:p>
            <a:pPr algn="ctr"/>
            <a:r>
              <a:rPr lang="es-419" sz="5400" b="1" dirty="0">
                <a:ln w="22225">
                  <a:solidFill>
                    <a:schemeClr val="accent2"/>
                  </a:solidFill>
                  <a:prstDash val="solid"/>
                </a:ln>
                <a:solidFill>
                  <a:schemeClr val="accent2">
                    <a:lumMod val="40000"/>
                    <a:lumOff val="60000"/>
                  </a:schemeClr>
                </a:solidFill>
              </a:rPr>
              <a:t>D</a:t>
            </a:r>
            <a:r>
              <a:rPr lang="es-ES" sz="5400" b="1" dirty="0" err="1">
                <a:ln w="22225">
                  <a:solidFill>
                    <a:schemeClr val="accent2"/>
                  </a:solidFill>
                  <a:prstDash val="solid"/>
                </a:ln>
                <a:solidFill>
                  <a:schemeClr val="accent2">
                    <a:lumMod val="40000"/>
                    <a:lumOff val="60000"/>
                  </a:schemeClr>
                </a:solidFill>
              </a:rPr>
              <a:t>iscurso</a:t>
            </a:r>
            <a:r>
              <a:rPr lang="es-ES" sz="5400" b="1" dirty="0">
                <a:ln w="22225">
                  <a:solidFill>
                    <a:schemeClr val="accent2"/>
                  </a:solidFill>
                  <a:prstDash val="solid"/>
                </a:ln>
                <a:solidFill>
                  <a:schemeClr val="accent2">
                    <a:lumMod val="40000"/>
                    <a:lumOff val="60000"/>
                  </a:schemeClr>
                </a:solidFill>
              </a:rPr>
              <a:t> – Poder – Campo</a:t>
            </a:r>
          </a:p>
          <a:p>
            <a:pPr algn="ct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4" name="Imagen 3">
            <a:extLst>
              <a:ext uri="{FF2B5EF4-FFF2-40B4-BE49-F238E27FC236}">
                <a16:creationId xmlns:a16="http://schemas.microsoft.com/office/drawing/2014/main" id="{123150B2-AA20-4861-88C6-2F90FDA75447}"/>
              </a:ext>
            </a:extLst>
          </p:cNvPr>
          <p:cNvPicPr>
            <a:picLocks noChangeAspect="1"/>
          </p:cNvPicPr>
          <p:nvPr/>
        </p:nvPicPr>
        <p:blipFill>
          <a:blip r:embed="rId4"/>
          <a:stretch>
            <a:fillRect/>
          </a:stretch>
        </p:blipFill>
        <p:spPr>
          <a:xfrm>
            <a:off x="1302860" y="2197100"/>
            <a:ext cx="1371648" cy="887761"/>
          </a:xfrm>
          <a:prstGeom prst="rect">
            <a:avLst/>
          </a:prstGeom>
        </p:spPr>
      </p:pic>
    </p:spTree>
    <p:extLst>
      <p:ext uri="{BB962C8B-B14F-4D97-AF65-F5344CB8AC3E}">
        <p14:creationId xmlns:p14="http://schemas.microsoft.com/office/powerpoint/2010/main" val="15344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E9E9E-8211-4619-9E5F-54DCA4CE51F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964A40C-4392-44D5-BF2E-FBD64418CA38}"/>
              </a:ext>
            </a:extLst>
          </p:cNvPr>
          <p:cNvSpPr>
            <a:spLocks noGrp="1"/>
          </p:cNvSpPr>
          <p:nvPr>
            <p:ph idx="1"/>
          </p:nvPr>
        </p:nvSpPr>
        <p:spPr/>
        <p:txBody>
          <a:bodyPr/>
          <a:lstStyle/>
          <a:p>
            <a:endParaRPr lang="es-ES" dirty="0"/>
          </a:p>
        </p:txBody>
      </p:sp>
      <p:sp>
        <p:nvSpPr>
          <p:cNvPr id="4" name="1 Título">
            <a:extLst>
              <a:ext uri="{FF2B5EF4-FFF2-40B4-BE49-F238E27FC236}">
                <a16:creationId xmlns:a16="http://schemas.microsoft.com/office/drawing/2014/main" id="{B04E1A7D-7184-448D-8055-41A4EF904F42}"/>
              </a:ext>
            </a:extLst>
          </p:cNvPr>
          <p:cNvSpPr txBox="1">
            <a:spLocks/>
          </p:cNvSpPr>
          <p:nvPr/>
        </p:nvSpPr>
        <p:spPr>
          <a:xfrm>
            <a:off x="2057400" y="545571"/>
            <a:ext cx="8229600" cy="1143000"/>
          </a:xfrm>
          <a:prstGeom prst="rect">
            <a:avLst/>
          </a:prstGeom>
          <a:solidFill>
            <a:srgbClr val="9BBB59"/>
          </a:solidFill>
          <a:ln w="25400" cap="flat" cmpd="sng" algn="ctr">
            <a:solidFill>
              <a:srgbClr val="9BBB59">
                <a:shade val="50000"/>
              </a:srgbClr>
            </a:solidFill>
            <a:prstDash val="solid"/>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a:ln>
                  <a:noFill/>
                </a:ln>
                <a:solidFill>
                  <a:sysClr val="window" lastClr="FFFFFF"/>
                </a:solidFill>
                <a:effectLst/>
                <a:uLnTx/>
                <a:uFillTx/>
                <a:latin typeface="Calibri"/>
                <a:ea typeface="+mn-ea"/>
                <a:cs typeface="+mn-cs"/>
              </a:rPr>
              <a:t>¿Qué es delito? </a:t>
            </a:r>
          </a:p>
        </p:txBody>
      </p:sp>
      <p:sp>
        <p:nvSpPr>
          <p:cNvPr id="5" name="2 Marcador de contenido">
            <a:extLst>
              <a:ext uri="{FF2B5EF4-FFF2-40B4-BE49-F238E27FC236}">
                <a16:creationId xmlns:a16="http://schemas.microsoft.com/office/drawing/2014/main" id="{2842FCA0-7C89-40C6-A57B-830036C0DBBD}"/>
              </a:ext>
            </a:extLst>
          </p:cNvPr>
          <p:cNvSpPr txBox="1">
            <a:spLocks/>
          </p:cNvSpPr>
          <p:nvPr/>
        </p:nvSpPr>
        <p:spPr>
          <a:xfrm>
            <a:off x="330200" y="1917700"/>
            <a:ext cx="11684000" cy="452596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numCol="3"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No pasar alimentos a los hijos</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Fumar marihuana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Realizar una huelga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Una docena de prostitutas ejerciendo la prostitución</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Ir enmascarado a una fiesta de carnaval sin autorización de una comisaría</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Un aborto clandestino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Estar ebrio en la vía pública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Hacer sonar un silbato en la calle</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Vender mercadería en la vía pública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Tomar mate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Jugar a los naipes, dados o perinola en los bares</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Fumar hojas tabaco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Remontar barriletes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Pasarse un semáforo en rojo </a:t>
            </a:r>
            <a:endParaRPr kumimoji="0" lang="es-ES" sz="350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just" defTabSz="914400" rtl="0" eaLnBrk="1" fontAlgn="auto" latinLnBrk="0" hangingPunct="1">
              <a:lnSpc>
                <a:spcPct val="220000"/>
              </a:lnSpc>
              <a:spcBef>
                <a:spcPct val="20000"/>
              </a:spcBef>
              <a:spcAft>
                <a:spcPts val="1000"/>
              </a:spcAft>
              <a:buClrTx/>
              <a:buSzTx/>
              <a:buFont typeface="Symbol"/>
              <a:buChar char=""/>
              <a:tabLst/>
              <a:defRPr/>
            </a:pPr>
            <a:r>
              <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rPr>
              <a:t>Recopilar y usar datos de millones de usuarios de redes sociales para manipular su opinión e influir en elecciones presidenciales. </a:t>
            </a:r>
          </a:p>
          <a:p>
            <a:pPr lvl="0" algn="just">
              <a:lnSpc>
                <a:spcPct val="220000"/>
              </a:lnSpc>
              <a:spcAft>
                <a:spcPts val="1000"/>
              </a:spcAft>
              <a:buFont typeface="Symbol"/>
              <a:buChar char=""/>
            </a:pPr>
            <a:r>
              <a:rPr lang="es-ES" sz="3500" dirty="0">
                <a:solidFill>
                  <a:sysClr val="windowText" lastClr="000000"/>
                </a:solidFill>
                <a:latin typeface="Verdana"/>
                <a:ea typeface="Calibri"/>
                <a:cs typeface="Times New Roman"/>
              </a:rPr>
              <a:t>Mostrar tatuajes de Buda</a:t>
            </a:r>
            <a:endPar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endParaRPr>
          </a:p>
          <a:p>
            <a:pPr marL="342900" marR="0" lvl="0" indent="-342900" algn="just" defTabSz="914400" rtl="0" eaLnBrk="1" fontAlgn="auto" latinLnBrk="0" hangingPunct="1">
              <a:lnSpc>
                <a:spcPct val="220000"/>
              </a:lnSpc>
              <a:spcBef>
                <a:spcPct val="20000"/>
              </a:spcBef>
              <a:spcAft>
                <a:spcPts val="1000"/>
              </a:spcAft>
              <a:buClrTx/>
              <a:buSzTx/>
              <a:buFont typeface="Symbol"/>
              <a:buChar char=""/>
              <a:tabLst/>
              <a:defRPr/>
            </a:pPr>
            <a:endParaRPr kumimoji="0" lang="es-ES" sz="3500" i="0" u="none" strike="noStrike" kern="1200" cap="none" spc="0" normalizeH="0" baseline="0" noProof="0" dirty="0">
              <a:ln>
                <a:noFill/>
              </a:ln>
              <a:solidFill>
                <a:sysClr val="windowText" lastClr="000000"/>
              </a:solidFill>
              <a:effectLst/>
              <a:uLnTx/>
              <a:uFillTx/>
              <a:latin typeface="Verdana"/>
              <a:ea typeface="Calibri"/>
              <a:cs typeface="Times New Roman"/>
            </a:endParaRPr>
          </a:p>
          <a:p>
            <a:pPr marL="0" marR="0" lvl="0" indent="0" algn="just" defTabSz="914400" rtl="0" eaLnBrk="1" fontAlgn="auto" latinLnBrk="0" hangingPunct="1">
              <a:lnSpc>
                <a:spcPct val="220000"/>
              </a:lnSpc>
              <a:spcBef>
                <a:spcPct val="20000"/>
              </a:spcBef>
              <a:spcAft>
                <a:spcPts val="1000"/>
              </a:spcAft>
              <a:buClrTx/>
              <a:buSzTx/>
              <a:buNone/>
              <a:tabLst/>
              <a:defRPr/>
            </a:pPr>
            <a:endParaRPr kumimoji="0" lang="es-ES" sz="3400" b="0" i="0" u="none" strike="noStrike" kern="120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s-E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2307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A28D1-EBC7-4EC4-9F87-6286C8FB525A}"/>
              </a:ext>
            </a:extLst>
          </p:cNvPr>
          <p:cNvSpPr>
            <a:spLocks noGrp="1"/>
          </p:cNvSpPr>
          <p:nvPr>
            <p:ph type="title"/>
          </p:nvPr>
        </p:nvSpPr>
        <p:spPr>
          <a:xfrm>
            <a:off x="2170112" y="-40907"/>
            <a:ext cx="7507288" cy="1227668"/>
          </a:xfrm>
        </p:spPr>
        <p:txBody>
          <a:bodyPr/>
          <a:lstStyle/>
          <a:p>
            <a:r>
              <a:rPr lang="es-419" dirty="0">
                <a:solidFill>
                  <a:srgbClr val="FF0000"/>
                </a:solidFill>
              </a:rPr>
              <a:t>       Escuelas criminológicas</a:t>
            </a:r>
            <a:endParaRPr lang="es-ES" dirty="0"/>
          </a:p>
        </p:txBody>
      </p:sp>
      <p:graphicFrame>
        <p:nvGraphicFramePr>
          <p:cNvPr id="5" name="Objeto 4">
            <a:extLst>
              <a:ext uri="{FF2B5EF4-FFF2-40B4-BE49-F238E27FC236}">
                <a16:creationId xmlns:a16="http://schemas.microsoft.com/office/drawing/2014/main" id="{BBE6A8F0-3C07-40FE-BFEC-B0926363FD9B}"/>
              </a:ext>
            </a:extLst>
          </p:cNvPr>
          <p:cNvGraphicFramePr>
            <a:graphicFrameLocks noChangeAspect="1"/>
          </p:cNvGraphicFramePr>
          <p:nvPr>
            <p:extLst>
              <p:ext uri="{D42A27DB-BD31-4B8C-83A1-F6EECF244321}">
                <p14:modId xmlns:p14="http://schemas.microsoft.com/office/powerpoint/2010/main" val="1308461171"/>
              </p:ext>
            </p:extLst>
          </p:nvPr>
        </p:nvGraphicFramePr>
        <p:xfrm>
          <a:off x="2170112" y="1186761"/>
          <a:ext cx="7851775" cy="5671239"/>
        </p:xfrm>
        <a:graphic>
          <a:graphicData uri="http://schemas.openxmlformats.org/presentationml/2006/ole">
            <mc:AlternateContent xmlns:mc="http://schemas.openxmlformats.org/markup-compatibility/2006">
              <mc:Choice xmlns:v="urn:schemas-microsoft-com:vml" Requires="v">
                <p:oleObj spid="_x0000_s4101" name="Document" r:id="rId3" imgW="5413612" imgH="3909706" progId="Word.Document.12">
                  <p:embed/>
                </p:oleObj>
              </mc:Choice>
              <mc:Fallback>
                <p:oleObj name="Document" r:id="rId3" imgW="5413612" imgH="3909706" progId="Word.Document.12">
                  <p:embed/>
                  <p:pic>
                    <p:nvPicPr>
                      <p:cNvPr id="0" name=""/>
                      <p:cNvPicPr/>
                      <p:nvPr/>
                    </p:nvPicPr>
                    <p:blipFill>
                      <a:blip r:embed="rId4"/>
                      <a:stretch>
                        <a:fillRect/>
                      </a:stretch>
                    </p:blipFill>
                    <p:spPr>
                      <a:xfrm>
                        <a:off x="2170112" y="1186761"/>
                        <a:ext cx="7851775" cy="5671239"/>
                      </a:xfrm>
                      <a:prstGeom prst="rect">
                        <a:avLst/>
                      </a:prstGeom>
                    </p:spPr>
                  </p:pic>
                </p:oleObj>
              </mc:Fallback>
            </mc:AlternateContent>
          </a:graphicData>
        </a:graphic>
      </p:graphicFrame>
    </p:spTree>
    <p:extLst>
      <p:ext uri="{BB962C8B-B14F-4D97-AF65-F5344CB8AC3E}">
        <p14:creationId xmlns:p14="http://schemas.microsoft.com/office/powerpoint/2010/main" val="192538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D77C6-8A3E-4949-9D6B-335A43A068C8}"/>
              </a:ext>
            </a:extLst>
          </p:cNvPr>
          <p:cNvSpPr>
            <a:spLocks noGrp="1"/>
          </p:cNvSpPr>
          <p:nvPr>
            <p:ph type="title"/>
          </p:nvPr>
        </p:nvSpPr>
        <p:spPr>
          <a:xfrm>
            <a:off x="3631406" y="139700"/>
            <a:ext cx="4929188" cy="702733"/>
          </a:xfrm>
        </p:spPr>
        <p:txBody>
          <a:bodyPr>
            <a:normAutofit/>
          </a:bodyPr>
          <a:lstStyle/>
          <a:p>
            <a:pPr algn="ctr"/>
            <a:r>
              <a:rPr lang="es-419" sz="3200" dirty="0">
                <a:solidFill>
                  <a:srgbClr val="FF0000"/>
                </a:solidFill>
                <a:latin typeface="Arial" panose="020B0604020202020204" pitchFamily="34" charset="0"/>
                <a:cs typeface="Arial" panose="020B0604020202020204" pitchFamily="34" charset="0"/>
              </a:rPr>
              <a:t>Positivismos </a:t>
            </a:r>
            <a:endParaRPr lang="es-ES" sz="3200" dirty="0">
              <a:solidFill>
                <a:srgbClr val="FF0000"/>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09846795-3571-4B84-A4D5-E0EAFAA084D2}"/>
              </a:ext>
            </a:extLst>
          </p:cNvPr>
          <p:cNvGraphicFramePr>
            <a:graphicFrameLocks noGrp="1"/>
          </p:cNvGraphicFramePr>
          <p:nvPr>
            <p:extLst>
              <p:ext uri="{D42A27DB-BD31-4B8C-83A1-F6EECF244321}">
                <p14:modId xmlns:p14="http://schemas.microsoft.com/office/powerpoint/2010/main" val="28793348"/>
              </p:ext>
            </p:extLst>
          </p:nvPr>
        </p:nvGraphicFramePr>
        <p:xfrm>
          <a:off x="406400" y="833966"/>
          <a:ext cx="11379200" cy="5738718"/>
        </p:xfrm>
        <a:graphic>
          <a:graphicData uri="http://schemas.openxmlformats.org/drawingml/2006/table">
            <a:tbl>
              <a:tblPr firstRow="1" firstCol="1" bandRow="1">
                <a:tableStyleId>{5C22544A-7EE6-4342-B048-85BDC9FD1C3A}</a:tableStyleId>
              </a:tblPr>
              <a:tblGrid>
                <a:gridCol w="2079750">
                  <a:extLst>
                    <a:ext uri="{9D8B030D-6E8A-4147-A177-3AD203B41FA5}">
                      <a16:colId xmlns:a16="http://schemas.microsoft.com/office/drawing/2014/main" val="867190143"/>
                    </a:ext>
                  </a:extLst>
                </a:gridCol>
                <a:gridCol w="3178050">
                  <a:extLst>
                    <a:ext uri="{9D8B030D-6E8A-4147-A177-3AD203B41FA5}">
                      <a16:colId xmlns:a16="http://schemas.microsoft.com/office/drawing/2014/main" val="1886920742"/>
                    </a:ext>
                  </a:extLst>
                </a:gridCol>
                <a:gridCol w="3086100">
                  <a:extLst>
                    <a:ext uri="{9D8B030D-6E8A-4147-A177-3AD203B41FA5}">
                      <a16:colId xmlns:a16="http://schemas.microsoft.com/office/drawing/2014/main" val="1040286138"/>
                    </a:ext>
                  </a:extLst>
                </a:gridCol>
                <a:gridCol w="3035300">
                  <a:extLst>
                    <a:ext uri="{9D8B030D-6E8A-4147-A177-3AD203B41FA5}">
                      <a16:colId xmlns:a16="http://schemas.microsoft.com/office/drawing/2014/main" val="3212641176"/>
                    </a:ext>
                  </a:extLst>
                </a:gridCol>
              </a:tblGrid>
              <a:tr h="283972">
                <a:tc>
                  <a:txBody>
                    <a:bodyPr/>
                    <a:lstStyle/>
                    <a:p>
                      <a:pPr algn="ctr">
                        <a:lnSpc>
                          <a:spcPct val="107000"/>
                        </a:lnSpc>
                        <a:spcAft>
                          <a:spcPts val="0"/>
                        </a:spcAft>
                      </a:pPr>
                      <a:r>
                        <a:rPr lang="es-ES" sz="1000">
                          <a:effectLst/>
                        </a:rPr>
                        <a:t>Aspecto / Autor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0"/>
                        </a:spcAft>
                      </a:pPr>
                      <a:r>
                        <a:rPr lang="es-ES" sz="1000">
                          <a:effectLst/>
                        </a:rPr>
                        <a:t>Cesare Lombroso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0"/>
                        </a:spcAft>
                      </a:pPr>
                      <a:r>
                        <a:rPr lang="es-ES" sz="1000">
                          <a:effectLst/>
                        </a:rPr>
                        <a:t>Raffaele Garofalo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0"/>
                        </a:spcAft>
                      </a:pPr>
                      <a:r>
                        <a:rPr lang="es-ES" sz="1000" dirty="0">
                          <a:effectLst/>
                        </a:rPr>
                        <a:t>Enrico Ferri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extLst>
                  <a:ext uri="{0D108BD9-81ED-4DB2-BD59-A6C34878D82A}">
                    <a16:rowId xmlns:a16="http://schemas.microsoft.com/office/drawing/2014/main" val="1153931588"/>
                  </a:ext>
                </a:extLst>
              </a:tr>
              <a:tr h="284075">
                <a:tc>
                  <a:txBody>
                    <a:bodyPr/>
                    <a:lstStyle/>
                    <a:p>
                      <a:pPr>
                        <a:lnSpc>
                          <a:spcPct val="107000"/>
                        </a:lnSpc>
                        <a:spcAft>
                          <a:spcPts val="0"/>
                        </a:spcAft>
                      </a:pPr>
                      <a:r>
                        <a:rPr lang="es-ES" sz="1000">
                          <a:effectLst/>
                        </a:rPr>
                        <a:t>Enfoque criminológico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Antropología criminal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Sociología criminal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dirty="0">
                          <a:effectLst/>
                        </a:rPr>
                        <a:t>Sociología criminal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45006041"/>
                  </a:ext>
                </a:extLst>
              </a:tr>
              <a:tr h="550707">
                <a:tc>
                  <a:txBody>
                    <a:bodyPr/>
                    <a:lstStyle/>
                    <a:p>
                      <a:pPr>
                        <a:lnSpc>
                          <a:spcPct val="107000"/>
                        </a:lnSpc>
                        <a:spcAft>
                          <a:spcPts val="0"/>
                        </a:spcAft>
                      </a:pPr>
                      <a:r>
                        <a:rPr lang="es-ES" sz="1000">
                          <a:effectLst/>
                        </a:rPr>
                        <a:t>Teoría central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Teoría del "hombre delincuente"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Teoría del "delincuente nato"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Teoría de "las causas del delito"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23249804"/>
                  </a:ext>
                </a:extLst>
              </a:tr>
              <a:tr h="284075">
                <a:tc>
                  <a:txBody>
                    <a:bodyPr/>
                    <a:lstStyle/>
                    <a:p>
                      <a:pPr>
                        <a:lnSpc>
                          <a:spcPct val="107000"/>
                        </a:lnSpc>
                        <a:spcAft>
                          <a:spcPts val="0"/>
                        </a:spcAft>
                      </a:pPr>
                      <a:r>
                        <a:rPr lang="es-ES" sz="1000">
                          <a:effectLst/>
                        </a:rPr>
                        <a:t>Determinismo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Biológico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Biológico y social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Social y económico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67106181"/>
                  </a:ext>
                </a:extLst>
              </a:tr>
              <a:tr h="1083972">
                <a:tc>
                  <a:txBody>
                    <a:bodyPr/>
                    <a:lstStyle/>
                    <a:p>
                      <a:pPr>
                        <a:lnSpc>
                          <a:spcPct val="107000"/>
                        </a:lnSpc>
                        <a:spcAft>
                          <a:spcPts val="0"/>
                        </a:spcAft>
                      </a:pPr>
                      <a:r>
                        <a:rPr lang="es-ES" sz="1000">
                          <a:effectLst/>
                        </a:rPr>
                        <a:t>Contribución clave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Identificación de características físicas asociadas a la criminalidad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Desarrollo de concepto de "delincuente nato” y crimen como fenómeno social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Énfasis en factores sociales y económicos como influencias en el delito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83139230"/>
                  </a:ext>
                </a:extLst>
              </a:tr>
              <a:tr h="817340">
                <a:tc>
                  <a:txBody>
                    <a:bodyPr/>
                    <a:lstStyle/>
                    <a:p>
                      <a:pPr>
                        <a:lnSpc>
                          <a:spcPct val="107000"/>
                        </a:lnSpc>
                        <a:spcAft>
                          <a:spcPts val="0"/>
                        </a:spcAft>
                      </a:pPr>
                      <a:r>
                        <a:rPr lang="es-ES" sz="1000">
                          <a:effectLst/>
                        </a:rPr>
                        <a:t>Tipos de criminales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dirty="0">
                          <a:effectLst/>
                        </a:rPr>
                        <a:t>Criminal atávico (nacido criminal) y ocasional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Delincuente nato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Distinguió entre "criminales por pasión" y criminales por interés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70322556"/>
                  </a:ext>
                </a:extLst>
              </a:tr>
              <a:tr h="1350605">
                <a:tc>
                  <a:txBody>
                    <a:bodyPr/>
                    <a:lstStyle/>
                    <a:p>
                      <a:pPr>
                        <a:lnSpc>
                          <a:spcPct val="107000"/>
                        </a:lnSpc>
                        <a:spcAft>
                          <a:spcPts val="0"/>
                        </a:spcAft>
                      </a:pPr>
                      <a:r>
                        <a:rPr lang="es-ES" sz="1000">
                          <a:effectLst/>
                        </a:rPr>
                        <a:t>Prevención y tratamiento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Lombroso abogó por la identificación y segregación de delincuentes atávicos y el tratamiento médico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Garofalo defendió el enfoque punitivo y la pena como disuasión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Abogó por la prevención social, el tratamiento de las causas subyacentes y la rehabilitación.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36434376"/>
                  </a:ext>
                </a:extLst>
              </a:tr>
              <a:tr h="1083972">
                <a:tc>
                  <a:txBody>
                    <a:bodyPr/>
                    <a:lstStyle/>
                    <a:p>
                      <a:pPr>
                        <a:lnSpc>
                          <a:spcPct val="107000"/>
                        </a:lnSpc>
                        <a:spcAft>
                          <a:spcPts val="0"/>
                        </a:spcAft>
                      </a:pPr>
                      <a:r>
                        <a:rPr lang="es-ES" sz="1000">
                          <a:effectLst/>
                        </a:rPr>
                        <a:t>Concepto de castigo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Propuso un sistema de castigo basado en la peligrosidad individual.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a:effectLst/>
                        </a:rPr>
                        <a:t>Abogó por penas proporcionales y el principio de culpabilidad.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ES" sz="1000" dirty="0">
                          <a:effectLst/>
                        </a:rPr>
                        <a:t>Abogó por un sistema de justicia más humano y </a:t>
                      </a:r>
                      <a:r>
                        <a:rPr lang="es-ES" sz="1000" dirty="0" err="1">
                          <a:effectLst/>
                        </a:rPr>
                        <a:t>rehabilitativo</a:t>
                      </a:r>
                      <a:r>
                        <a:rPr lang="es-ES" sz="10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11400176"/>
                  </a:ext>
                </a:extLst>
              </a:tr>
            </a:tbl>
          </a:graphicData>
        </a:graphic>
      </p:graphicFrame>
    </p:spTree>
    <p:extLst>
      <p:ext uri="{BB962C8B-B14F-4D97-AF65-F5344CB8AC3E}">
        <p14:creationId xmlns:p14="http://schemas.microsoft.com/office/powerpoint/2010/main" val="337329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89425-F1A9-4126-B660-5C0C6EBA93DD}"/>
              </a:ext>
            </a:extLst>
          </p:cNvPr>
          <p:cNvSpPr>
            <a:spLocks noGrp="1"/>
          </p:cNvSpPr>
          <p:nvPr>
            <p:ph type="title"/>
          </p:nvPr>
        </p:nvSpPr>
        <p:spPr>
          <a:xfrm>
            <a:off x="3667124" y="685800"/>
            <a:ext cx="5881688" cy="698500"/>
          </a:xfrm>
        </p:spPr>
        <p:txBody>
          <a:bodyPr>
            <a:normAutofit fontScale="90000"/>
          </a:bodyPr>
          <a:lstStyle/>
          <a:p>
            <a:r>
              <a:rPr lang="es-ES" dirty="0">
                <a:solidFill>
                  <a:schemeClr val="accent5">
                    <a:lumMod val="75000"/>
                  </a:schemeClr>
                </a:solidFill>
              </a:rPr>
              <a:t>TEORÍAS SOCIOLÓGICAS:</a:t>
            </a:r>
            <a:br>
              <a:rPr lang="es-ES" dirty="0"/>
            </a:br>
            <a:endParaRPr lang="es-ES" dirty="0"/>
          </a:p>
        </p:txBody>
      </p:sp>
      <p:sp>
        <p:nvSpPr>
          <p:cNvPr id="3" name="Marcador de contenido 2">
            <a:extLst>
              <a:ext uri="{FF2B5EF4-FFF2-40B4-BE49-F238E27FC236}">
                <a16:creationId xmlns:a16="http://schemas.microsoft.com/office/drawing/2014/main" id="{7E0D5157-593E-4344-9B47-A4CAFC9FCE50}"/>
              </a:ext>
            </a:extLst>
          </p:cNvPr>
          <p:cNvSpPr>
            <a:spLocks noGrp="1"/>
          </p:cNvSpPr>
          <p:nvPr>
            <p:ph idx="1"/>
          </p:nvPr>
        </p:nvSpPr>
        <p:spPr>
          <a:xfrm>
            <a:off x="735012" y="1126066"/>
            <a:ext cx="10593388" cy="5236634"/>
          </a:xfrm>
        </p:spPr>
        <p:txBody>
          <a:bodyPr>
            <a:normAutofit/>
          </a:bodyPr>
          <a:lstStyle/>
          <a:p>
            <a:pPr algn="just">
              <a:lnSpc>
                <a:spcPct val="150000"/>
              </a:lnSpc>
              <a:spcAft>
                <a:spcPts val="1000"/>
              </a:spcAft>
            </a:pPr>
            <a:r>
              <a:rPr lang="es-AR" sz="2400" u="sng" dirty="0">
                <a:latin typeface="Arial" panose="020B0604020202020204" pitchFamily="34" charset="0"/>
                <a:ea typeface="Calibri" panose="020F0502020204030204" pitchFamily="34" charset="0"/>
                <a:cs typeface="Arial" panose="020B0604020202020204" pitchFamily="34" charset="0"/>
              </a:rPr>
              <a:t>Escuela de Chicago</a:t>
            </a:r>
            <a:r>
              <a:rPr lang="es-AR" sz="2400" dirty="0">
                <a:latin typeface="Arial" panose="020B0604020202020204" pitchFamily="34" charset="0"/>
                <a:ea typeface="Calibri" panose="020F0502020204030204" pitchFamily="34" charset="0"/>
                <a:cs typeface="Arial" panose="020B0604020202020204" pitchFamily="34" charset="0"/>
              </a:rPr>
              <a:t>: se aleja de la búsqueda de las causas de la criminalidad en factores bilógicos y antropológicos. Rompen con la utilización de las instituciones de encierro como universo donde estudiar la desviación. Incorpora la metodología cualitativa (entrevistas en profundidad, historias de vida). Incorpora la ciudad como objeto de estudio (manteniendo visiones negativas sobre ciertos barrios –desorganización social- y relacionando criminalidad y pobreza). </a:t>
            </a:r>
            <a:endParaRPr lang="es-ES" sz="2400" dirty="0">
              <a:latin typeface="Arial" panose="020B060402020202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01583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CFCF7C-150C-4E7C-9CC0-13793CD91A3B}"/>
              </a:ext>
            </a:extLst>
          </p:cNvPr>
          <p:cNvSpPr>
            <a:spLocks noGrp="1"/>
          </p:cNvSpPr>
          <p:nvPr>
            <p:ph idx="1"/>
          </p:nvPr>
        </p:nvSpPr>
        <p:spPr>
          <a:xfrm>
            <a:off x="342106" y="698500"/>
            <a:ext cx="11507788" cy="5880100"/>
          </a:xfrm>
        </p:spPr>
        <p:txBody>
          <a:bodyPr>
            <a:normAutofit/>
          </a:bodyPr>
          <a:lstStyle/>
          <a:p>
            <a:pPr algn="just">
              <a:lnSpc>
                <a:spcPct val="150000"/>
              </a:lnSpc>
            </a:pPr>
            <a:r>
              <a:rPr lang="es-ES" sz="2400" u="sng" dirty="0">
                <a:latin typeface="Arial" panose="020B0604020202020204" pitchFamily="34" charset="0"/>
                <a:cs typeface="Arial" panose="020B0604020202020204" pitchFamily="34" charset="0"/>
              </a:rPr>
              <a:t>Sutherland</a:t>
            </a:r>
            <a:r>
              <a:rPr lang="es-ES" sz="2400" dirty="0">
                <a:latin typeface="Arial" panose="020B0604020202020204" pitchFamily="34" charset="0"/>
                <a:cs typeface="Arial" panose="020B0604020202020204" pitchFamily="34" charset="0"/>
              </a:rPr>
              <a:t>: remplaza la noción de “desorganización social” por “organización social diferenciada” (concepto más respetuoso de la diversidad y pluralidad, que da cuenta de una organización en los barrios marginales atravesada por valores y fines diferentes). </a:t>
            </a:r>
          </a:p>
          <a:p>
            <a:pPr algn="just">
              <a:lnSpc>
                <a:spcPct val="150000"/>
              </a:lnSpc>
            </a:pPr>
            <a:r>
              <a:rPr lang="es-ES" sz="2400" u="sng" dirty="0">
                <a:latin typeface="Arial" panose="020B0604020202020204" pitchFamily="34" charset="0"/>
                <a:cs typeface="Arial" panose="020B0604020202020204" pitchFamily="34" charset="0"/>
              </a:rPr>
              <a:t>Teoría de los contactos diferenciales</a:t>
            </a:r>
            <a:r>
              <a:rPr lang="es-ES" sz="2400" dirty="0">
                <a:latin typeface="Arial" panose="020B0604020202020204" pitchFamily="34" charset="0"/>
                <a:cs typeface="Arial" panose="020B0604020202020204" pitchFamily="34" charset="0"/>
              </a:rPr>
              <a:t>: El delito se aprende en las relaciones intersubjetivas (como cualquier comportamiento social). Una persona se convierte en delincuente porque en su medio hay más definiciones favorables a infringir la ley. Todos los estratos sociales aprenden comportamientos (de hecho hay “delitos de los poderosos”).</a:t>
            </a:r>
          </a:p>
          <a:p>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00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726ACF-D6B7-4ABF-A906-9D3126F0412D}"/>
              </a:ext>
            </a:extLst>
          </p:cNvPr>
          <p:cNvSpPr>
            <a:spLocks noGrp="1"/>
          </p:cNvSpPr>
          <p:nvPr>
            <p:ph idx="1"/>
          </p:nvPr>
        </p:nvSpPr>
        <p:spPr>
          <a:xfrm>
            <a:off x="442912" y="444500"/>
            <a:ext cx="10796588" cy="5748867"/>
          </a:xfrm>
        </p:spPr>
        <p:txBody>
          <a:bodyPr>
            <a:normAutofit/>
          </a:bodyPr>
          <a:lstStyle/>
          <a:p>
            <a:pPr algn="just">
              <a:lnSpc>
                <a:spcPct val="170000"/>
              </a:lnSpc>
            </a:pPr>
            <a:r>
              <a:rPr lang="es-ES" sz="2200" u="sng" dirty="0">
                <a:latin typeface="Arial" panose="020B0604020202020204" pitchFamily="34" charset="0"/>
                <a:cs typeface="Arial" panose="020B0604020202020204" pitchFamily="34" charset="0"/>
              </a:rPr>
              <a:t>Corriente funcionalista</a:t>
            </a:r>
            <a:r>
              <a:rPr lang="es-ES" sz="2200" dirty="0">
                <a:latin typeface="Arial" panose="020B0604020202020204" pitchFamily="34" charset="0"/>
                <a:cs typeface="Arial" panose="020B0604020202020204" pitchFamily="34" charset="0"/>
              </a:rPr>
              <a:t>: (Merton, Parsons) las conductas desviadas se originan por una deficiente introyección individual de los valores universalmente aceptados. El Estado debe producir reformas a nivel individual que permitan superar la falla de socialización para alcanzar una sociedad armónica. </a:t>
            </a:r>
          </a:p>
          <a:p>
            <a:pPr algn="just">
              <a:lnSpc>
                <a:spcPct val="170000"/>
              </a:lnSpc>
            </a:pPr>
            <a:endParaRPr lang="es-ES" sz="2200" dirty="0">
              <a:latin typeface="Arial" panose="020B0604020202020204" pitchFamily="34" charset="0"/>
              <a:cs typeface="Arial" panose="020B0604020202020204" pitchFamily="34" charset="0"/>
            </a:endParaRPr>
          </a:p>
          <a:p>
            <a:pPr algn="just">
              <a:lnSpc>
                <a:spcPct val="170000"/>
              </a:lnSpc>
            </a:pPr>
            <a:r>
              <a:rPr lang="es-ES" sz="2200" u="sng" dirty="0">
                <a:latin typeface="Arial" panose="020B0604020202020204" pitchFamily="34" charset="0"/>
                <a:cs typeface="Arial" panose="020B0604020202020204" pitchFamily="34" charset="0"/>
              </a:rPr>
              <a:t>Merton</a:t>
            </a:r>
            <a:r>
              <a:rPr lang="es-ES" sz="2200" dirty="0">
                <a:latin typeface="Arial" panose="020B0604020202020204" pitchFamily="34" charset="0"/>
                <a:cs typeface="Arial" panose="020B0604020202020204" pitchFamily="34" charset="0"/>
              </a:rPr>
              <a:t>: la desviación es un producto normal de toda sociedad. Hay una contradicción entre estructura cultural -que propone metas o fines- y las posibilidades de acceso real a esas metas y medios impuestos. La conducta desviada es un tipo de adaptación a esa contradicción. </a:t>
            </a:r>
          </a:p>
          <a:p>
            <a:endParaRPr lang="es-ES" dirty="0"/>
          </a:p>
        </p:txBody>
      </p:sp>
    </p:spTree>
    <p:extLst>
      <p:ext uri="{BB962C8B-B14F-4D97-AF65-F5344CB8AC3E}">
        <p14:creationId xmlns:p14="http://schemas.microsoft.com/office/powerpoint/2010/main" val="307532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01D96-F0F8-4898-874B-3C935927DA63}"/>
              </a:ext>
            </a:extLst>
          </p:cNvPr>
          <p:cNvSpPr>
            <a:spLocks noGrp="1"/>
          </p:cNvSpPr>
          <p:nvPr>
            <p:ph type="title"/>
          </p:nvPr>
        </p:nvSpPr>
        <p:spPr>
          <a:xfrm>
            <a:off x="1573212" y="245532"/>
            <a:ext cx="8534400" cy="1507067"/>
          </a:xfrm>
        </p:spPr>
        <p:txBody>
          <a:bodyPr>
            <a:normAutofit fontScale="90000"/>
          </a:bodyPr>
          <a:lstStyle/>
          <a:p>
            <a:r>
              <a:rPr lang="es-ES" dirty="0">
                <a:solidFill>
                  <a:schemeClr val="accent6"/>
                </a:solidFill>
              </a:rPr>
              <a:t>LABELLING APPROACH (ETIQUETAMIENTO):</a:t>
            </a:r>
            <a:br>
              <a:rPr lang="es-ES" dirty="0"/>
            </a:br>
            <a:endParaRPr lang="es-ES" dirty="0"/>
          </a:p>
        </p:txBody>
      </p:sp>
      <p:sp>
        <p:nvSpPr>
          <p:cNvPr id="3" name="Marcador de contenido 2">
            <a:extLst>
              <a:ext uri="{FF2B5EF4-FFF2-40B4-BE49-F238E27FC236}">
                <a16:creationId xmlns:a16="http://schemas.microsoft.com/office/drawing/2014/main" id="{CFDC90AC-00E1-4D67-B2A0-E31BBF5673BA}"/>
              </a:ext>
            </a:extLst>
          </p:cNvPr>
          <p:cNvSpPr>
            <a:spLocks noGrp="1"/>
          </p:cNvSpPr>
          <p:nvPr>
            <p:ph idx="1"/>
          </p:nvPr>
        </p:nvSpPr>
        <p:spPr>
          <a:xfrm>
            <a:off x="209550" y="1155700"/>
            <a:ext cx="11772900" cy="5456768"/>
          </a:xfrm>
        </p:spPr>
        <p:txBody>
          <a:bodyPr>
            <a:normAutofit/>
          </a:bodyPr>
          <a:lstStyle/>
          <a:p>
            <a:pPr marL="0" indent="0" algn="just">
              <a:lnSpc>
                <a:spcPct val="150000"/>
              </a:lnSpc>
              <a:buNone/>
            </a:pPr>
            <a:r>
              <a:rPr lang="es-ES" sz="2800" dirty="0">
                <a:latin typeface="Arial" panose="020B0604020202020204" pitchFamily="34" charset="0"/>
                <a:cs typeface="Arial" panose="020B0604020202020204" pitchFamily="34" charset="0"/>
              </a:rPr>
              <a:t>Remplaza la pregunta por las causas de la criminalidad por la pregunta por los </a:t>
            </a:r>
            <a:r>
              <a:rPr lang="es-ES" sz="2800" dirty="0">
                <a:highlight>
                  <a:srgbClr val="FFFF00"/>
                </a:highlight>
                <a:latin typeface="Arial" panose="020B0604020202020204" pitchFamily="34" charset="0"/>
                <a:cs typeface="Arial" panose="020B0604020202020204" pitchFamily="34" charset="0"/>
              </a:rPr>
              <a:t>procesos</a:t>
            </a:r>
            <a:r>
              <a:rPr lang="es-ES" sz="2800" dirty="0">
                <a:latin typeface="Arial" panose="020B0604020202020204" pitchFamily="34" charset="0"/>
                <a:cs typeface="Arial" panose="020B0604020202020204" pitchFamily="34" charset="0"/>
              </a:rPr>
              <a:t> por los cuales las personas se definen como criminales. Las sociedades e instituciones reaccionan frente a un hecho, determinándolo como delictivo o desviado. Toma las instituciones de control y castigo como su objeto de estudio (no ya como campos donde localizar delincuentes). </a:t>
            </a:r>
          </a:p>
        </p:txBody>
      </p:sp>
    </p:spTree>
    <p:extLst>
      <p:ext uri="{BB962C8B-B14F-4D97-AF65-F5344CB8AC3E}">
        <p14:creationId xmlns:p14="http://schemas.microsoft.com/office/powerpoint/2010/main" val="1427562812"/>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163</TotalTime>
  <Words>800</Words>
  <Application>Microsoft Office PowerPoint</Application>
  <PresentationFormat>Panorámica</PresentationFormat>
  <Paragraphs>101</Paragraphs>
  <Slides>14</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3" baseType="lpstr">
      <vt:lpstr>Arial</vt:lpstr>
      <vt:lpstr>Calibri</vt:lpstr>
      <vt:lpstr>Century Gothic</vt:lpstr>
      <vt:lpstr>Symbol</vt:lpstr>
      <vt:lpstr>Times New Roman</vt:lpstr>
      <vt:lpstr>Verdana</vt:lpstr>
      <vt:lpstr>Wingdings 3</vt:lpstr>
      <vt:lpstr>Sector</vt:lpstr>
      <vt:lpstr>Document</vt:lpstr>
      <vt:lpstr>Política criminal </vt:lpstr>
      <vt:lpstr>Epistemología y Política </vt:lpstr>
      <vt:lpstr>Presentación de PowerPoint</vt:lpstr>
      <vt:lpstr>       Escuelas criminológicas</vt:lpstr>
      <vt:lpstr>Positivismos </vt:lpstr>
      <vt:lpstr>TEORÍAS SOCIOLÓGICAS: </vt:lpstr>
      <vt:lpstr>Presentación de PowerPoint</vt:lpstr>
      <vt:lpstr>Presentación de PowerPoint</vt:lpstr>
      <vt:lpstr>LABELLING APPROACH (ETIQUETAMIENTO): </vt:lpstr>
      <vt:lpstr>Presentación de PowerPoint</vt:lpstr>
      <vt:lpstr>          Escuelas criminológicas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Bautista Libano</dc:creator>
  <cp:lastModifiedBy>Juan Bautista Libano</cp:lastModifiedBy>
  <cp:revision>11</cp:revision>
  <dcterms:created xsi:type="dcterms:W3CDTF">2023-09-26T15:28:37Z</dcterms:created>
  <dcterms:modified xsi:type="dcterms:W3CDTF">2023-10-03T18:19:01Z</dcterms:modified>
</cp:coreProperties>
</file>